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3"/>
  </p:notesMasterIdLst>
  <p:sldIdLst>
    <p:sldId id="260" r:id="rId5"/>
    <p:sldId id="314" r:id="rId6"/>
    <p:sldId id="257" r:id="rId7"/>
    <p:sldId id="301" r:id="rId8"/>
    <p:sldId id="266" r:id="rId9"/>
    <p:sldId id="274" r:id="rId10"/>
    <p:sldId id="267" r:id="rId11"/>
    <p:sldId id="302" r:id="rId12"/>
    <p:sldId id="262" r:id="rId13"/>
    <p:sldId id="304" r:id="rId14"/>
    <p:sldId id="278" r:id="rId15"/>
    <p:sldId id="315" r:id="rId16"/>
    <p:sldId id="279" r:id="rId17"/>
    <p:sldId id="291" r:id="rId18"/>
    <p:sldId id="280" r:id="rId19"/>
    <p:sldId id="292" r:id="rId20"/>
    <p:sldId id="281" r:id="rId21"/>
    <p:sldId id="293" r:id="rId22"/>
    <p:sldId id="282" r:id="rId23"/>
    <p:sldId id="290" r:id="rId24"/>
    <p:sldId id="317" r:id="rId25"/>
    <p:sldId id="268" r:id="rId26"/>
    <p:sldId id="316" r:id="rId27"/>
    <p:sldId id="305" r:id="rId28"/>
    <p:sldId id="284" r:id="rId29"/>
    <p:sldId id="318" r:id="rId30"/>
    <p:sldId id="297" r:id="rId31"/>
    <p:sldId id="296" r:id="rId32"/>
    <p:sldId id="306" r:id="rId33"/>
    <p:sldId id="309" r:id="rId34"/>
    <p:sldId id="311" r:id="rId35"/>
    <p:sldId id="269" r:id="rId36"/>
    <p:sldId id="308" r:id="rId37"/>
    <p:sldId id="310" r:id="rId38"/>
    <p:sldId id="307" r:id="rId39"/>
    <p:sldId id="312" r:id="rId40"/>
    <p:sldId id="313" r:id="rId41"/>
    <p:sldId id="27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CDE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5/5/2021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Propogates</a:t>
            </a:r>
            <a:r>
              <a:rPr lang="en-US" dirty="0" smtClean="0"/>
              <a:t> waves to the left and</a:t>
            </a:r>
            <a:r>
              <a:rPr lang="en-US" baseline="0" dirty="0" smtClean="0"/>
              <a:t>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5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E5A92FE9-DB05-4D0D-AF5A-BE8664B9FF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3D9B26A-5143-49A7-BA98-D871D5BD71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68B85E55-A2A1-4682-B891-F201358A92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45EF6EDB-9B5D-49E9-96FA-1AE08BF95E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38338226-D6E2-4EEE-B271-DB4BD096DB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4878FB48-17B3-4A11-8025-DE0945CD4E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4150A21C-DD6D-4D3C-9E95-7A3CA263BE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7505BF04-104D-4180-A284-42FCD6B04D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Large Scale Realistic Ocean Rendering and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Spencer McKean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05" y="3274219"/>
            <a:ext cx="5867587" cy="3280948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="" xmlns:a16="http://schemas.microsoft.com/office/drawing/2014/main" id="{0FFC0F84-7529-4C07-88EE-CFAA4120297D}"/>
              </a:ext>
            </a:extLst>
          </p:cNvPr>
          <p:cNvSpPr txBox="1"/>
          <p:nvPr/>
        </p:nvSpPr>
        <p:spPr>
          <a:xfrm>
            <a:off x="7303318" y="6536758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1: Large Scale Ocean Rendering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b="1" dirty="0" smtClean="0">
                <a:solidFill>
                  <a:schemeClr val="accent1"/>
                </a:solidFill>
              </a:rPr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1286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83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>
                  <a:solidFill>
                    <a:srgbClr val="212121"/>
                  </a:solidFill>
                </a:endParaRP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212121"/>
                  </a:solidFill>
                </a:endParaRP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47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Phillips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9411" y="3717421"/>
                <a:ext cx="3674692" cy="2617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Wave Vector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Wind Speed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Gravitational Constant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dirty="0"/>
                  <a:t> = Wind Direction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Global Wave Amplitude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11" y="3717421"/>
                <a:ext cx="3674692" cy="26173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 Suppression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blipFill rotWithShape="0">
                <a:blip r:embed="rId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16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>
                  <a:solidFill>
                    <a:srgbClr val="212121"/>
                  </a:solidFill>
                </a:endParaRP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73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Fourier 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= Phillips Spectrum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Gaussian Distributed Random Number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blipFill rotWithShape="0">
                <a:blip r:embed="rId3"/>
                <a:stretch>
                  <a:fillRect l="-358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53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7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Fourier Amplitudes at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33533" y="2471930"/>
                <a:ext cx="4796483" cy="709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33" y="2471930"/>
                <a:ext cx="4796483" cy="709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9030" y="4069589"/>
                <a:ext cx="4201150" cy="130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Dispersion Relation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= Fourier Amplitude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Fourier Amplitude Conjugate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30" y="4069589"/>
                <a:ext cx="4201150" cy="1306448"/>
              </a:xfrm>
              <a:prstGeom prst="rect">
                <a:avLst/>
              </a:prstGeom>
              <a:blipFill rotWithShape="0">
                <a:blip r:embed="rId4"/>
                <a:stretch>
                  <a:fillRect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12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38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91938" y="2342164"/>
                <a:ext cx="2608123" cy="108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38" y="2342164"/>
                <a:ext cx="2608123" cy="10868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Fourier Amplitudes at Time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blipFill rotWithShape="0">
                <a:blip r:embed="rId3"/>
                <a:stretch>
                  <a:fillRect b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26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3" name="Rectangle 12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134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8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93755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Fast Fourier Transform (FFT</a:t>
            </a:r>
            <a:r>
              <a:rPr lang="en-US" dirty="0" smtClean="0"/>
              <a:t>) Setup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18191" y="2103734"/>
            <a:ext cx="276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Twiddle Factor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065068"/>
                  </p:ext>
                </p:extLst>
              </p:nvPr>
            </p:nvGraphicFramePr>
            <p:xfrm>
              <a:off x="4511561" y="2819399"/>
              <a:ext cx="3715656" cy="34070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8914"/>
                    <a:gridCol w="928914"/>
                    <a:gridCol w="928914"/>
                    <a:gridCol w="92891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560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065068"/>
                  </p:ext>
                </p:extLst>
              </p:nvPr>
            </p:nvGraphicFramePr>
            <p:xfrm>
              <a:off x="4511561" y="2819399"/>
              <a:ext cx="3715656" cy="34070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8914"/>
                    <a:gridCol w="928914"/>
                    <a:gridCol w="928914"/>
                    <a:gridCol w="92891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r="-300654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658" r="-202632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99346" r="-101307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01316" r="-1974" b="-821311"/>
                          </a:stretch>
                        </a:blipFill>
                      </a:tcPr>
                    </a:tc>
                  </a:tr>
                  <a:tr h="383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96825" r="-300654" b="-6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58" t="-96825" r="-202632" b="-6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9346" t="-96825" r="-101307" b="-6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1316" t="-96825" r="-1974" b="-695238"/>
                          </a:stretch>
                        </a:blip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200000" r="-300654" b="-6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58" t="-200000" r="-202632" b="-6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9346" t="-200000" r="-101307" b="-6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92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300000" r="-300654" b="-5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58" t="-300000" r="-202632" b="-5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6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400000" r="-300654" b="-4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58" t="-400000" r="-202632" b="-4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83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492063" r="-30065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9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592063" r="-30065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703226" r="-300654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96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803226" r="-30065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26511" y="3856333"/>
                <a:ext cx="1945342" cy="73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11" y="3856333"/>
                <a:ext cx="1945342" cy="734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13">
            <a:extLst>
              <a:ext uri="{FF2B5EF4-FFF2-40B4-BE49-F238E27FC236}">
                <a16:creationId xmlns="" xmlns:a16="http://schemas.microsoft.com/office/drawing/2014/main" id="{0FFC0F84-7529-4C07-88EE-CFAA4120297D}"/>
              </a:ext>
            </a:extLst>
          </p:cNvPr>
          <p:cNvSpPr txBox="1"/>
          <p:nvPr/>
        </p:nvSpPr>
        <p:spPr>
          <a:xfrm>
            <a:off x="5267968" y="6226429"/>
            <a:ext cx="2662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/>
              <a:t>Table </a:t>
            </a:r>
            <a:r>
              <a:rPr lang="en-US" sz="1000" dirty="0"/>
              <a:t>1</a:t>
            </a:r>
            <a:r>
              <a:rPr lang="en-US" sz="1000" dirty="0" smtClean="0"/>
              <a:t>: Twiddle factors for a data set of size 16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5566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Fast Fourier Transform (FFT)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630253"/>
              </p:ext>
            </p:extLst>
          </p:nvPr>
        </p:nvGraphicFramePr>
        <p:xfrm>
          <a:off x="2032000" y="3294221"/>
          <a:ext cx="8128000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018191" y="2121198"/>
            <a:ext cx="335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Bit Reversed Index Order</a:t>
            </a:r>
            <a:endParaRPr lang="en-US" sz="2400" dirty="0"/>
          </a:p>
        </p:txBody>
      </p:sp>
      <p:sp>
        <p:nvSpPr>
          <p:cNvPr id="47" name="TextBox 13">
            <a:extLst>
              <a:ext uri="{FF2B5EF4-FFF2-40B4-BE49-F238E27FC236}">
                <a16:creationId xmlns="" xmlns:a16="http://schemas.microsoft.com/office/drawing/2014/main" id="{0FFC0F84-7529-4C07-88EE-CFAA4120297D}"/>
              </a:ext>
            </a:extLst>
          </p:cNvPr>
          <p:cNvSpPr txBox="1"/>
          <p:nvPr/>
        </p:nvSpPr>
        <p:spPr>
          <a:xfrm>
            <a:off x="4451577" y="4759245"/>
            <a:ext cx="3121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/>
              <a:t>Table </a:t>
            </a:r>
            <a:r>
              <a:rPr lang="en-US" sz="1000" dirty="0"/>
              <a:t>2: </a:t>
            </a:r>
            <a:r>
              <a:rPr lang="en-US" sz="1000" dirty="0" smtClean="0"/>
              <a:t>Bit reversed index order for a data set of size 16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5963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07" y="674973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Calculating FFT</a:t>
            </a:r>
            <a:endParaRPr lang="en-US" dirty="0"/>
          </a:p>
        </p:txBody>
      </p:sp>
      <p:pic>
        <p:nvPicPr>
          <p:cNvPr id="1026" name="Picture 2" descr="The “butterfly” structure of the modified algorithm. On the figure +/-... |  Download Scientific Diagram">
            <a:extLst>
              <a:ext uri="{FF2B5EF4-FFF2-40B4-BE49-F238E27FC236}">
                <a16:creationId xmlns="" xmlns:a16="http://schemas.microsoft.com/office/drawing/2014/main" id="{FED2A710-2987-4109-AAD7-3DD6A234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158" y="3451204"/>
            <a:ext cx="6083189" cy="296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AE64217-99AD-47F5-B4DF-2F406E66E53A}"/>
              </a:ext>
            </a:extLst>
          </p:cNvPr>
          <p:cNvSpPr txBox="1"/>
          <p:nvPr/>
        </p:nvSpPr>
        <p:spPr>
          <a:xfrm>
            <a:off x="7178093" y="6400501"/>
            <a:ext cx="19153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6: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Butterfly Algorithm [5]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02021" y="2244067"/>
                <a:ext cx="3125441" cy="1512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  <m:sup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1" y="2244067"/>
                <a:ext cx="3125441" cy="1512145"/>
              </a:xfrm>
              <a:prstGeom prst="rect">
                <a:avLst/>
              </a:prstGeom>
              <a:blipFill rotWithShape="0">
                <a:blip r:embed="rId3"/>
                <a:stretch>
                  <a:fillRect b="-4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8213" y="3872985"/>
                <a:ext cx="3125441" cy="2904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13" y="3872985"/>
                <a:ext cx="3125441" cy="2904641"/>
              </a:xfrm>
              <a:prstGeom prst="rect">
                <a:avLst/>
              </a:prstGeom>
              <a:blipFill rotWithShape="0">
                <a:blip r:embed="rId4"/>
                <a:stretch>
                  <a:fillRect b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660292" y="3443590"/>
            <a:ext cx="1219285" cy="2970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70854" y="3440097"/>
            <a:ext cx="696265" cy="1405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52748"/>
              </p:ext>
            </p:extLst>
          </p:nvPr>
        </p:nvGraphicFramePr>
        <p:xfrm>
          <a:off x="4583321" y="1725636"/>
          <a:ext cx="7104864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555075" y="3440097"/>
            <a:ext cx="445490" cy="683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699812" y="3440097"/>
            <a:ext cx="339536" cy="316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83321" y="1713599"/>
            <a:ext cx="7104864" cy="409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83321" y="2107846"/>
            <a:ext cx="3520773" cy="3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583322" y="2482862"/>
            <a:ext cx="1795828" cy="3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583322" y="2856137"/>
            <a:ext cx="885149" cy="342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3">
            <a:extLst>
              <a:ext uri="{FF2B5EF4-FFF2-40B4-BE49-F238E27FC236}">
                <a16:creationId xmlns="" xmlns:a16="http://schemas.microsoft.com/office/drawing/2014/main" id="{0FFC0F84-7529-4C07-88EE-CFAA4120297D}"/>
              </a:ext>
            </a:extLst>
          </p:cNvPr>
          <p:cNvSpPr txBox="1"/>
          <p:nvPr/>
        </p:nvSpPr>
        <p:spPr>
          <a:xfrm>
            <a:off x="6927893" y="3206990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/>
              <a:t>Table </a:t>
            </a:r>
            <a:r>
              <a:rPr lang="en-US" sz="1000" dirty="0"/>
              <a:t>3</a:t>
            </a:r>
            <a:r>
              <a:rPr lang="en-US" sz="1000" dirty="0" smtClean="0"/>
              <a:t>: Butterfly Algorithm Pairs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01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/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7" grpId="0" animBg="1"/>
      <p:bldP spid="10" grpId="0" animBg="1"/>
      <p:bldP spid="10" grpId="1" animBg="1"/>
      <p:bldP spid="44" grpId="0" animBg="1"/>
      <p:bldP spid="44" grpId="1" animBg="1"/>
      <p:bldP spid="45" grpId="0" animBg="1"/>
      <p:bldP spid="45" grpId="1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b="1" dirty="0" smtClean="0">
                <a:solidFill>
                  <a:schemeClr val="accent1"/>
                </a:solidFill>
              </a:rPr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54956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Choppiness and Surface </a:t>
            </a:r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The Appearance of </a:t>
            </a:r>
            <a:r>
              <a:rPr lang="en-US" sz="1400" b="1" dirty="0" smtClean="0">
                <a:solidFill>
                  <a:schemeClr val="accent1"/>
                </a:solidFill>
              </a:rPr>
              <a:t>Water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="" xmlns:a16="http://schemas.microsoft.com/office/drawing/2014/main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 smtClean="0"/>
                  <a:t>Using FFT and the Fourier Amplitudes again</a:t>
                </a:r>
              </a:p>
              <a:p>
                <a:r>
                  <a:rPr lang="en-US" sz="1800" dirty="0" smtClean="0"/>
                  <a:t>Choppiness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 smtClean="0"/>
              </a:p>
              <a:p>
                <a:pPr lvl="1"/>
                <a:r>
                  <a:rPr lang="en-US" sz="1400" dirty="0" smtClean="0"/>
                  <a:t>Adds displacement to vertex</a:t>
                </a:r>
              </a:p>
              <a:p>
                <a:pPr lvl="1"/>
                <a:r>
                  <a:rPr lang="en-US" sz="1400" dirty="0" smtClean="0"/>
                  <a:t>Makes peaks steeper and troughs wider</a:t>
                </a:r>
              </a:p>
              <a:p>
                <a:r>
                  <a:rPr lang="en-US" sz="1800" dirty="0" smtClean="0"/>
                  <a:t>Surface </a:t>
                </a:r>
                <a:r>
                  <a:rPr lang="en-US" sz="1800" dirty="0" err="1" smtClean="0"/>
                  <a:t>Normals</a:t>
                </a:r>
                <a:endParaRPr lang="en-US" sz="1800" dirty="0" smtClean="0"/>
              </a:p>
              <a:p>
                <a:pPr lvl="1"/>
                <a:r>
                  <a:rPr lang="en-US" sz="1400" dirty="0" smtClean="0"/>
                  <a:t>Used for lighting information</a:t>
                </a:r>
                <a:endParaRPr lang="en-US" sz="1400" dirty="0"/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xmlns="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  <a:blipFill rotWithShape="0">
                <a:blip r:embed="rId2"/>
                <a:stretch>
                  <a:fillRect l="-1263" t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65" y="4119395"/>
            <a:ext cx="3614210" cy="20371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65" y="1755698"/>
            <a:ext cx="3614210" cy="202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8366" y="3260603"/>
                <a:ext cx="3414256" cy="1151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366" y="3260603"/>
                <a:ext cx="3414256" cy="11517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193311" y="2438399"/>
            <a:ext cx="1152778" cy="48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98366" y="4516155"/>
                <a:ext cx="3137604" cy="108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366" y="4516155"/>
                <a:ext cx="3137604" cy="10868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AE64217-99AD-47F5-B4DF-2F406E66E53A}"/>
              </a:ext>
            </a:extLst>
          </p:cNvPr>
          <p:cNvSpPr txBox="1"/>
          <p:nvPr/>
        </p:nvSpPr>
        <p:spPr>
          <a:xfrm>
            <a:off x="9198760" y="3784158"/>
            <a:ext cx="2063923" cy="245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dirty="0">
                <a:solidFill>
                  <a:prstClr val="white"/>
                </a:solidFill>
                <a:latin typeface="Corbel" panose="020B0503020204020204"/>
              </a:rPr>
              <a:t>7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Non-choppy water (</a:t>
            </a:r>
            <a:r>
              <a:rPr kumimoji="0" lang="el-G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λ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= 0)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AE64217-99AD-47F5-B4DF-2F406E66E53A}"/>
              </a:ext>
            </a:extLst>
          </p:cNvPr>
          <p:cNvSpPr txBox="1"/>
          <p:nvPr/>
        </p:nvSpPr>
        <p:spPr>
          <a:xfrm>
            <a:off x="9319471" y="6164185"/>
            <a:ext cx="18225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noProof="0" dirty="0" smtClean="0">
                <a:solidFill>
                  <a:prstClr val="white"/>
                </a:solidFill>
                <a:latin typeface="Corbel" panose="020B0503020204020204"/>
              </a:rPr>
              <a:t>8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Choppy water ( </a:t>
            </a:r>
            <a:r>
              <a:rPr kumimoji="0" lang="el-G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λ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= -1)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94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Refraction and Snell’s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8753" y="2782888"/>
                <a:ext cx="32931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Snell’s Law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Incident Refractive Index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Refracted Refractive Index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Angle of Incidence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= Refracted Angle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53" y="2782888"/>
                <a:ext cx="3293103" cy="2308324"/>
              </a:xfrm>
              <a:prstGeom prst="rect">
                <a:avLst/>
              </a:prstGeom>
              <a:blipFill rotWithShape="0">
                <a:blip r:embed="rId2"/>
                <a:stretch>
                  <a:fillRect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The Appearance of </a:t>
            </a:r>
            <a:r>
              <a:rPr lang="en-US" sz="1400" b="1" dirty="0" smtClean="0">
                <a:solidFill>
                  <a:schemeClr val="accent1"/>
                </a:solidFill>
              </a:rPr>
              <a:t>Water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09" y="1829503"/>
            <a:ext cx="2829934" cy="2829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24" y="4988910"/>
            <a:ext cx="3605312" cy="1614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411" y="1829503"/>
            <a:ext cx="2164410" cy="460297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AE64217-99AD-47F5-B4DF-2F406E66E53A}"/>
              </a:ext>
            </a:extLst>
          </p:cNvPr>
          <p:cNvSpPr txBox="1"/>
          <p:nvPr/>
        </p:nvSpPr>
        <p:spPr>
          <a:xfrm>
            <a:off x="5652698" y="4615772"/>
            <a:ext cx="2385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dirty="0">
                <a:solidFill>
                  <a:prstClr val="white"/>
                </a:solidFill>
                <a:latin typeface="Corbel" panose="020B0503020204020204"/>
              </a:rPr>
              <a:t>9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Reflection and Transmission [6]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AE64217-99AD-47F5-B4DF-2F406E66E53A}"/>
              </a:ext>
            </a:extLst>
          </p:cNvPr>
          <p:cNvSpPr txBox="1"/>
          <p:nvPr/>
        </p:nvSpPr>
        <p:spPr>
          <a:xfrm>
            <a:off x="5652698" y="6607035"/>
            <a:ext cx="320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noProof="0" dirty="0" smtClean="0">
                <a:solidFill>
                  <a:prstClr val="white"/>
                </a:solidFill>
                <a:latin typeface="Corbel" panose="020B0503020204020204"/>
              </a:rPr>
              <a:t>10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Effects of Different Refractive Index Values [6]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AE64217-99AD-47F5-B4DF-2F406E66E53A}"/>
              </a:ext>
            </a:extLst>
          </p:cNvPr>
          <p:cNvSpPr txBox="1"/>
          <p:nvPr/>
        </p:nvSpPr>
        <p:spPr>
          <a:xfrm>
            <a:off x="9012781" y="6440096"/>
            <a:ext cx="28941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  <a:latin typeface="Corbel" panose="020B0503020204020204"/>
              </a:rPr>
              <a:t>11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Reversed Reflection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and Transmission [6]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658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Fresnel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28544" y="2105802"/>
                <a:ext cx="40609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Fresnel Reflectivity and Transmissivity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544" y="2105802"/>
                <a:ext cx="4060948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C9F16EBF-5C88-4F5D-A3F4-9CE2EDF24F8D}"/>
                  </a:ext>
                </a:extLst>
              </p:cNvPr>
              <p:cNvSpPr txBox="1"/>
              <p:nvPr/>
            </p:nvSpPr>
            <p:spPr>
              <a:xfrm>
                <a:off x="698214" y="4257663"/>
                <a:ext cx="65216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𝑅𝑒𝑓𝑙𝑒𝑐𝑡𝑒𝑑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𝑒𝑓𝑙𝑒𝑐𝑡𝑖𝑜𝑛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𝑆𝑎𝑚𝑝𝑙𝑒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𝑇𝑟𝑎𝑛𝑠𝑚𝑖𝑡𝑡𝑒𝑑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𝐹𝑙𝑜𝑜𝑟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𝑆𝑎𝑚𝑝𝑙𝑒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𝑊𝑎𝑡𝑒𝑟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𝑆𝑢𝑟𝑓𝑎𝑐𝑒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𝑅𝑒𝑓𝑙𝑒𝑐𝑡𝑒𝑑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𝑇𝑟𝑎𝑛𝑠𝑚𝑖𝑡𝑡𝑒𝑑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𝑆𝑝𝑒𝑐𝑢𝑙𝑎𝑟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𝐻𝑖𝑔h𝑙𝑖𝑔h𝑡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F16EBF-5C88-4F5D-A3F4-9CE2EDF24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14" y="4257663"/>
                <a:ext cx="6521608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87" r="-281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The Appearance of </a:t>
            </a:r>
            <a:r>
              <a:rPr lang="en-US" sz="1400" b="1" dirty="0" smtClean="0">
                <a:solidFill>
                  <a:schemeClr val="accent1"/>
                </a:solidFill>
              </a:rPr>
              <a:t>Water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10" y="744325"/>
            <a:ext cx="4735887" cy="26611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891" y="3802857"/>
            <a:ext cx="4735887" cy="2663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54563" y="3103521"/>
                <a:ext cx="5410503" cy="1027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𝑅𝑒𝑓𝑙𝑒𝑐𝑡𝑎𝑛𝑐𝑒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63" y="3103521"/>
                <a:ext cx="5410503" cy="10271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386880" y="3413301"/>
            <a:ext cx="269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12: Effects of Fresnel at an Indirect Angle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23871" y="6463909"/>
            <a:ext cx="2541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13: Effects of Fresnel at a Direct Angle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8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Perturbations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37A31C2-693C-4AB9-9817-E6FA8208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09" y="1204655"/>
            <a:ext cx="4762500" cy="13525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0101BFA-DEE1-421E-97C4-5142EC359EC2}"/>
              </a:ext>
            </a:extLst>
          </p:cNvPr>
          <p:cNvSpPr txBox="1"/>
          <p:nvPr/>
        </p:nvSpPr>
        <p:spPr>
          <a:xfrm>
            <a:off x="7396215" y="2557205"/>
            <a:ext cx="2552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14: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Perturbation Texture Sampling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[7]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The Appearance of </a:t>
            </a:r>
            <a:r>
              <a:rPr lang="en-US" sz="1400" b="1" dirty="0" smtClean="0">
                <a:solidFill>
                  <a:schemeClr val="accent1"/>
                </a:solidFill>
              </a:rPr>
              <a:t>Water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1" y="2666999"/>
            <a:ext cx="4381124" cy="2719193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Offset based on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Normals</a:t>
            </a:r>
            <a:r>
              <a:rPr lang="en-US" sz="1800" dirty="0"/>
              <a:t> changing from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Refraction Map generation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Although </a:t>
            </a:r>
            <a:r>
              <a:rPr lang="en-US" sz="1800" dirty="0"/>
              <a:t>inaccurate, decent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Easily avoids the problem of sampling outside the </a:t>
            </a:r>
            <a:r>
              <a:rPr lang="en-US" sz="1800" dirty="0" err="1"/>
              <a:t>backbuffer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28" y="3548736"/>
            <a:ext cx="4744584" cy="26688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0101BFA-DEE1-421E-97C4-5142EC359EC2}"/>
              </a:ext>
            </a:extLst>
          </p:cNvPr>
          <p:cNvSpPr txBox="1"/>
          <p:nvPr/>
        </p:nvSpPr>
        <p:spPr>
          <a:xfrm>
            <a:off x="7570692" y="6168450"/>
            <a:ext cx="2552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15: Refraction mapping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2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b="1" dirty="0" smtClean="0">
                <a:solidFill>
                  <a:schemeClr val="accent1"/>
                </a:solidFill>
              </a:rPr>
              <a:t>Additional Effects</a:t>
            </a:r>
            <a:endParaRPr lang="en-US" sz="1800" b="1" dirty="0">
              <a:solidFill>
                <a:schemeClr val="accent1"/>
              </a:solidFill>
            </a:endParaRPr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9240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Jacobian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2301" y="2203541"/>
                <a:ext cx="9330770" cy="4466200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 smtClean="0"/>
                  <a:t>Measure of uniqueness of the horizontal displacement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 smtClean="0"/>
                  <a:t> means entirely unique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 smtClean="0"/>
                  <a:t>  means entirely not unique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&lt; 0 </m:t>
                    </m:r>
                  </m:oMath>
                </a14:m>
                <a:r>
                  <a:rPr lang="en-US" sz="1400" dirty="0" smtClean="0"/>
                  <a:t>means folding in on itself </a:t>
                </a:r>
              </a:p>
              <a:p>
                <a:r>
                  <a:rPr lang="en-US" sz="1800" dirty="0" smtClean="0"/>
                  <a:t>Approximating the Jacobian Matrix value</a:t>
                </a:r>
              </a:p>
              <a:p>
                <a:pPr lvl="1"/>
                <a:r>
                  <a:rPr lang="en-US" sz="1400" dirty="0" smtClean="0"/>
                  <a:t>Sampling in each cardinal direction of the specified point</a:t>
                </a:r>
              </a:p>
              <a:p>
                <a:pPr lvl="1"/>
                <a:r>
                  <a:rPr lang="en-US" sz="1400" dirty="0" smtClean="0"/>
                  <a:t>Averaging displacements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𝑑𝐷𝑥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𝑒𝑎𝑠𝑡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𝑤𝑒𝑠𝑡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20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𝑑𝐷𝑦</m:t>
                    </m:r>
                    <m:r>
                      <a:rPr lang="en-US" sz="1200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𝑠𝑜𝑢𝑡h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2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=( 1 +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𝑑𝐷𝑥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) ∗ ( 1 +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𝑑𝐷𝑦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) − (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𝑑𝐷𝑥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𝑑𝐷𝑦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1200" dirty="0" smtClean="0"/>
              </a:p>
              <a:p>
                <a:pPr lvl="1"/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2301" y="2203541"/>
                <a:ext cx="9330770" cy="4466200"/>
              </a:xfrm>
              <a:blipFill rotWithShape="0">
                <a:blip r:embed="rId2"/>
                <a:stretch>
                  <a:fillRect l="-1046" t="-3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9944" y="690278"/>
                <a:ext cx="2609591" cy="3042884"/>
              </a:xfrm>
              <a:prstGeom prst="rect">
                <a:avLst/>
              </a:prstGeom>
              <a:solidFill>
                <a:srgbClr val="21212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)=1+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)=1+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944" y="690278"/>
                <a:ext cx="2609591" cy="30428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22" y="3813918"/>
            <a:ext cx="5093230" cy="287083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8161140" y="6627386"/>
            <a:ext cx="20697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16: </a:t>
            </a:r>
            <a:r>
              <a:rPr lang="en-US" sz="1000" dirty="0" smtClean="0">
                <a:solidFill>
                  <a:prstClr val="white"/>
                </a:solidFill>
              </a:rPr>
              <a:t>Jacobian Implementation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9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/>
              <a:t>iWave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</p:spPr>
            <p:txBody>
              <a:bodyPr anchor="t">
                <a:normAutofit fontScale="85000" lnSpcReduction="20000"/>
              </a:bodyPr>
              <a:lstStyle/>
              <a:p>
                <a:r>
                  <a:rPr lang="en-US" sz="1800" dirty="0" smtClean="0"/>
                  <a:t>Can be layered on top of FFT simulation</a:t>
                </a:r>
                <a:endParaRPr lang="en-US" sz="1800" dirty="0"/>
              </a:p>
              <a:p>
                <a:r>
                  <a:rPr lang="en-US" sz="1800" dirty="0" smtClean="0"/>
                  <a:t>Convolutes heights within a moving window on grid</a:t>
                </a:r>
              </a:p>
              <a:p>
                <a:r>
                  <a:rPr lang="en-US" sz="1800" dirty="0" smtClean="0"/>
                  <a:t>Sources</a:t>
                </a:r>
              </a:p>
              <a:p>
                <a:pPr lvl="1"/>
                <a:r>
                  <a:rPr lang="en-US" sz="1400" dirty="0" smtClean="0"/>
                  <a:t>Add sources directly to height at frame</a:t>
                </a:r>
              </a:p>
              <a:p>
                <a:r>
                  <a:rPr lang="en-US" sz="1800" dirty="0" smtClean="0"/>
                  <a:t>Obstructions</a:t>
                </a:r>
              </a:p>
              <a:p>
                <a:pPr lvl="1"/>
                <a:r>
                  <a:rPr lang="en-US" sz="1400" dirty="0" smtClean="0"/>
                  <a:t>Multiply height that frame by obstruction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 smtClean="0"/>
                  <a:t> = obstructed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 smtClean="0"/>
                  <a:t> = open</a:t>
                </a:r>
              </a:p>
              <a:p>
                <a:pPr lvl="1"/>
                <a:r>
                  <a:rPr lang="en-US" sz="1400" dirty="0" smtClean="0"/>
                  <a:t>Grid requires some values between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 smtClean="0"/>
              </a:p>
              <a:p>
                <a:pPr lvl="1"/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  <a:blipFill rotWithShape="0">
                <a:blip r:embed="rId2"/>
                <a:stretch>
                  <a:fillRect l="-926" t="-5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25" y="2258308"/>
            <a:ext cx="5715000" cy="321945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779693" y="5491681"/>
            <a:ext cx="18533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17: </a:t>
            </a:r>
            <a:r>
              <a:rPr lang="en-US" sz="1000" dirty="0" err="1" smtClean="0">
                <a:solidFill>
                  <a:prstClr val="white"/>
                </a:solidFill>
              </a:rPr>
              <a:t>iWave</a:t>
            </a:r>
            <a:r>
              <a:rPr lang="en-US" sz="1000" dirty="0" smtClean="0">
                <a:solidFill>
                  <a:prstClr val="white"/>
                </a:solidFill>
              </a:rPr>
              <a:t> causing ripples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38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Scrolling </a:t>
            </a:r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Using a normal texture to gain higher wave detail</a:t>
            </a:r>
            <a:endParaRPr lang="en-US" sz="1800" dirty="0"/>
          </a:p>
          <a:p>
            <a:r>
              <a:rPr lang="en-US" sz="1800" dirty="0" smtClean="0"/>
              <a:t>Simple and easy to get working</a:t>
            </a:r>
            <a:endParaRPr lang="en-US" sz="1800" dirty="0"/>
          </a:p>
          <a:p>
            <a:r>
              <a:rPr lang="en-US" sz="1800" dirty="0" smtClean="0"/>
              <a:t>Can save on performance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12" y="832137"/>
            <a:ext cx="4813711" cy="2713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5" y="3771113"/>
            <a:ext cx="4810577" cy="270908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678580" y="3535910"/>
            <a:ext cx="29113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18: </a:t>
            </a:r>
            <a:r>
              <a:rPr lang="en-US" sz="1000" dirty="0" smtClean="0">
                <a:solidFill>
                  <a:prstClr val="white"/>
                </a:solidFill>
              </a:rPr>
              <a:t>Low-poly mesh without scrolling </a:t>
            </a:r>
            <a:r>
              <a:rPr lang="en-US" sz="1000" dirty="0" err="1" smtClean="0">
                <a:solidFill>
                  <a:prstClr val="white"/>
                </a:solidFill>
              </a:rPr>
              <a:t>normals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71016" y="6429214"/>
            <a:ext cx="27638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19: </a:t>
            </a:r>
            <a:r>
              <a:rPr lang="en-US" sz="1000" dirty="0" smtClean="0">
                <a:solidFill>
                  <a:prstClr val="white"/>
                </a:solidFill>
              </a:rPr>
              <a:t>Low-poly mesh with scrolling </a:t>
            </a:r>
            <a:r>
              <a:rPr lang="en-US" sz="1000" dirty="0" err="1" smtClean="0">
                <a:solidFill>
                  <a:prstClr val="white"/>
                </a:solidFill>
              </a:rPr>
              <a:t>normals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2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Floating 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Average height of all contained vertices</a:t>
            </a:r>
            <a:endParaRPr lang="en-US" sz="1800" dirty="0"/>
          </a:p>
          <a:p>
            <a:r>
              <a:rPr lang="en-US" sz="1800" dirty="0" smtClean="0"/>
              <a:t>Average normal of all contained vertices</a:t>
            </a:r>
            <a:endParaRPr lang="en-US" sz="1800" dirty="0"/>
          </a:p>
          <a:p>
            <a:r>
              <a:rPr lang="en-US" sz="1800" dirty="0" smtClean="0"/>
              <a:t>Create a world transform to modify crates local transform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57" y="2131029"/>
            <a:ext cx="4829634" cy="272069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8540585" y="4833387"/>
            <a:ext cx="2076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20</a:t>
            </a:r>
            <a:r>
              <a:rPr lang="en-US" sz="1000" dirty="0" smtClean="0">
                <a:solidFill>
                  <a:prstClr val="white"/>
                </a:solidFill>
              </a:rPr>
              <a:t>: </a:t>
            </a:r>
            <a:r>
              <a:rPr lang="en-US" sz="1000" dirty="0" smtClean="0">
                <a:solidFill>
                  <a:prstClr val="white"/>
                </a:solidFill>
              </a:rPr>
              <a:t>Simulated floating object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05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Terrain and Depth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Terrain</a:t>
            </a:r>
          </a:p>
          <a:p>
            <a:r>
              <a:rPr lang="en-US" sz="1800" dirty="0" smtClean="0"/>
              <a:t>Max Depth</a:t>
            </a:r>
          </a:p>
          <a:p>
            <a:r>
              <a:rPr lang="en-US" sz="1800" dirty="0" smtClean="0"/>
              <a:t>Foam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46" y="705425"/>
            <a:ext cx="5017026" cy="2813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46" y="3829707"/>
            <a:ext cx="4994685" cy="2806262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324832" y="3491615"/>
            <a:ext cx="33810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21: </a:t>
            </a:r>
            <a:r>
              <a:rPr lang="en-US" sz="1000" dirty="0" smtClean="0">
                <a:solidFill>
                  <a:prstClr val="white"/>
                </a:solidFill>
              </a:rPr>
              <a:t>Underwater effect achieve by fading to max depth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46234" y="6604729"/>
            <a:ext cx="25394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22: </a:t>
            </a:r>
            <a:r>
              <a:rPr lang="en-US" sz="1000" dirty="0" smtClean="0">
                <a:solidFill>
                  <a:prstClr val="white"/>
                </a:solidFill>
              </a:rPr>
              <a:t>Creating foam and shallow depths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9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b="1" dirty="0" smtClean="0">
                <a:solidFill>
                  <a:schemeClr val="accent1"/>
                </a:solidFill>
              </a:rPr>
              <a:t>Project Breakdown</a:t>
            </a:r>
            <a:endParaRPr lang="en-US" sz="1800" b="1" dirty="0">
              <a:solidFill>
                <a:schemeClr val="accent1"/>
              </a:solid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4756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Does It Fit?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Complex set of equations</a:t>
            </a:r>
          </a:p>
          <a:p>
            <a:r>
              <a:rPr lang="en-US" sz="1800" dirty="0" smtClean="0"/>
              <a:t>Computationally heavy</a:t>
            </a:r>
          </a:p>
          <a:p>
            <a:pPr lvl="1"/>
            <a:r>
              <a:rPr lang="en-US" sz="1400" dirty="0" smtClean="0"/>
              <a:t>A large portion of the game needs to revolve around the water</a:t>
            </a:r>
          </a:p>
          <a:p>
            <a:r>
              <a:rPr lang="en-US" sz="1800" dirty="0" smtClean="0"/>
              <a:t>High level of wave detail</a:t>
            </a:r>
          </a:p>
          <a:p>
            <a:r>
              <a:rPr lang="en-US" sz="1800" dirty="0" smtClean="0"/>
              <a:t>Easy value manipulation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Project </a:t>
            </a:r>
            <a:r>
              <a:rPr lang="en-US" sz="1400" b="1" dirty="0" smtClean="0">
                <a:solidFill>
                  <a:schemeClr val="accent1"/>
                </a:solidFill>
              </a:rPr>
              <a:t>Breakdown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17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Where to Go From </a:t>
            </a:r>
            <a:r>
              <a:rPr lang="en-US" dirty="0"/>
              <a:t>H</a:t>
            </a:r>
            <a:r>
              <a:rPr lang="en-US" dirty="0" smtClean="0"/>
              <a:t>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Improve performance</a:t>
            </a:r>
          </a:p>
          <a:p>
            <a:pPr lvl="1"/>
            <a:r>
              <a:rPr lang="en-US" sz="1400" dirty="0" smtClean="0"/>
              <a:t>Calculate on the GPU</a:t>
            </a:r>
          </a:p>
          <a:p>
            <a:pPr lvl="1"/>
            <a:r>
              <a:rPr lang="en-US" sz="1400" dirty="0" smtClean="0"/>
              <a:t>Mesh density based on distance from camera</a:t>
            </a:r>
          </a:p>
          <a:p>
            <a:r>
              <a:rPr lang="en-US" sz="1800" dirty="0" smtClean="0"/>
              <a:t>Further investigate </a:t>
            </a:r>
            <a:r>
              <a:rPr lang="en-US" sz="1800" dirty="0" err="1" smtClean="0"/>
              <a:t>iWave</a:t>
            </a:r>
            <a:r>
              <a:rPr lang="en-US" sz="1800" dirty="0" smtClean="0"/>
              <a:t> implementations</a:t>
            </a:r>
          </a:p>
          <a:p>
            <a:r>
              <a:rPr lang="en-US" sz="1800" dirty="0" smtClean="0"/>
              <a:t>Overall improvement on aesthetics</a:t>
            </a:r>
          </a:p>
          <a:p>
            <a:pPr lvl="1"/>
            <a:r>
              <a:rPr lang="en-US" sz="1400" dirty="0" smtClean="0"/>
              <a:t>Jacobian matrix</a:t>
            </a:r>
          </a:p>
          <a:p>
            <a:pPr lvl="1"/>
            <a:r>
              <a:rPr lang="en-US" sz="1400" dirty="0" smtClean="0"/>
              <a:t>Raytracing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Project </a:t>
            </a:r>
            <a:r>
              <a:rPr lang="en-US" sz="1400" b="1" dirty="0" smtClean="0">
                <a:solidFill>
                  <a:schemeClr val="accent1"/>
                </a:solidFill>
              </a:rPr>
              <a:t>Breakdown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04" y="685800"/>
            <a:ext cx="5458510" cy="307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04" y="4137212"/>
            <a:ext cx="5458510" cy="245142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40" name="Rectangle 39"/>
          <p:cNvSpPr/>
          <p:nvPr/>
        </p:nvSpPr>
        <p:spPr>
          <a:xfrm>
            <a:off x="7903320" y="3717237"/>
            <a:ext cx="24978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23: </a:t>
            </a:r>
            <a:r>
              <a:rPr lang="en-US" sz="1000" dirty="0" smtClean="0">
                <a:solidFill>
                  <a:prstClr val="white"/>
                </a:solidFill>
              </a:rPr>
              <a:t>Sea of Thieves Jacobian Effect [8]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47575" y="6588639"/>
            <a:ext cx="3195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>
                <a:solidFill>
                  <a:prstClr val="white"/>
                </a:solidFill>
              </a:rPr>
              <a:t>Figure </a:t>
            </a:r>
            <a:r>
              <a:rPr lang="en-US" sz="1000" smtClean="0">
                <a:solidFill>
                  <a:prstClr val="white"/>
                </a:solidFill>
              </a:rPr>
              <a:t>24: </a:t>
            </a:r>
            <a:r>
              <a:rPr lang="en-US" sz="1000" dirty="0" smtClean="0">
                <a:solidFill>
                  <a:prstClr val="white"/>
                </a:solidFill>
              </a:rPr>
              <a:t>Complexity of light’s interaction with water [4]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7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References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64982"/>
              </p:ext>
            </p:extLst>
          </p:nvPr>
        </p:nvGraphicFramePr>
        <p:xfrm>
          <a:off x="1190247" y="2052830"/>
          <a:ext cx="8753851" cy="3398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451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2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[1]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K. Stuart, "Sea of Thieves: How Rare Silenced the Cannons and Brought Peace to the Seas," 18 July 2018. [Online]. Available: https://www.theguardian.com/games/2018/jul/18/sea-of-thieves-rare-games-update-the-hungering-deep-cursed-sails-forsaken-shores.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[2]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Ruiz, "Sea of Thieves Review — A Whole Lot of Booty," 29 March 2018. [Online]. Available: https://www.dualshockers.com/sea-of-thieves-review-xbox-one/.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36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[3]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Martin, "Sea of Thieves Reviews Round-up – All the Scores for Rare’s Wonky Pirate Adventure," 22 March 2018. [Online]. Available: https://www.vg247.com/2018/03/22/sea-of-thieves-reviews-scores/.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[4]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J.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</a:rPr>
                        <a:t>Tessendorf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, "Simulating Ocean Water," 2004. [Online]. Available: https://people.cs.clemson.edu/~jtessen/reports/papers_files/coursenotes2004.pdf.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[5]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J. 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Suto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ReasearchGate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," [Online]. Available: https://www.researchgate.net/figure/The-butterfly-structure-of-the-modified-algorithm-On-the-figure-indicates-the_fig2_281029093. [Accessed 5 May 2021].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[6]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Scratchapixel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"Reflection, Refraction (Transmission) and Fresnel," 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scratchapixel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[Online]. Available: https://www.scratchapixel.com/lessons/3d-basic-rendering/introduction-to-shading/reflection-refraction-fresnel. [Accessed 5 May 2021].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[7]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J. 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Suto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ReasearchGate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," [Online]. Available: https://www.researchgate.net/figure/The-butterfly-structure-of-the-modified-algorithm-On-the-figure-indicates-the_fig2_281029093. [Accessed 5 May 2021].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[8]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"Screen 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ShARRe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Your Best Sea of Thieves Screenshots!," [Online]. Available: https://images.app.goo.gl/ZweGrdknN7SuxwWq5. [Accessed 5 May 2021].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63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Background</a:t>
            </a:r>
            <a:endParaRPr lang="en-US" sz="1800" b="1" dirty="0">
              <a:solidFill>
                <a:schemeClr val="accent1"/>
              </a:solidFill>
            </a:endParaRPr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817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Inspired by Sea of Thieves</a:t>
            </a:r>
          </a:p>
          <a:p>
            <a:r>
              <a:rPr lang="en-US" sz="1800" dirty="0"/>
              <a:t>Large scale ocean surface </a:t>
            </a:r>
            <a:r>
              <a:rPr lang="en-US" sz="1800" dirty="0" smtClean="0"/>
              <a:t>simulation based on the Fourier Transform</a:t>
            </a:r>
            <a:endParaRPr lang="en-US" sz="1800" dirty="0"/>
          </a:p>
          <a:p>
            <a:r>
              <a:rPr lang="en-US" sz="1800" dirty="0" smtClean="0"/>
              <a:t>Mimic the appearance of water</a:t>
            </a:r>
          </a:p>
          <a:p>
            <a:r>
              <a:rPr lang="en-US" sz="1800" dirty="0" smtClean="0"/>
              <a:t>Interactive surface</a:t>
            </a:r>
            <a:endParaRPr lang="en-US" sz="1800" dirty="0"/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Background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1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C796CA00-FA13-476A-9ABE-1A17344A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3" y="3511305"/>
            <a:ext cx="4389616" cy="24691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A79A5D21-C558-490D-B09E-AE5E23A6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02" y="1978557"/>
            <a:ext cx="4680704" cy="26337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24BE2ABE-8A1A-4A61-8921-27405C2CC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63" y="661673"/>
            <a:ext cx="4389616" cy="2633769"/>
          </a:xfrm>
          <a:prstGeom prst="rect">
            <a:avLst/>
          </a:prstGeom>
        </p:spPr>
      </p:pic>
      <p:sp>
        <p:nvSpPr>
          <p:cNvPr id="37" name="TextBox 11">
            <a:extLst>
              <a:ext uri="{FF2B5EF4-FFF2-40B4-BE49-F238E27FC236}">
                <a16:creationId xmlns=""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2267491" y="3243532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2: </a:t>
            </a:r>
            <a:r>
              <a:rPr lang="en-US" sz="1000" dirty="0"/>
              <a:t>Sea of Thieves screenshot [1]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="" xmlns:a16="http://schemas.microsoft.com/office/drawing/2014/main" id="{0FFC0F84-7529-4C07-88EE-CFAA4120297D}"/>
              </a:ext>
            </a:extLst>
          </p:cNvPr>
          <p:cNvSpPr txBox="1"/>
          <p:nvPr/>
        </p:nvSpPr>
        <p:spPr>
          <a:xfrm>
            <a:off x="7343974" y="4581968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3: </a:t>
            </a:r>
            <a:r>
              <a:rPr lang="en-US" sz="1000" dirty="0"/>
              <a:t>Sea of Thieves screenshot [2]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="" xmlns:a16="http://schemas.microsoft.com/office/drawing/2014/main" id="{0D872DD5-0F01-4E78-8D4F-A7666652FBC9}"/>
              </a:ext>
            </a:extLst>
          </p:cNvPr>
          <p:cNvSpPr txBox="1"/>
          <p:nvPr/>
        </p:nvSpPr>
        <p:spPr>
          <a:xfrm>
            <a:off x="2267491" y="5950106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4: </a:t>
            </a:r>
            <a:r>
              <a:rPr lang="en-US" sz="1000" dirty="0"/>
              <a:t>Sea of Thieves screenshot [3]</a:t>
            </a:r>
          </a:p>
        </p:txBody>
      </p:sp>
      <p:sp>
        <p:nvSpPr>
          <p:cNvPr id="47" name="Rectangle 46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Background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2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Do We Care?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127" y="2589647"/>
            <a:ext cx="2962688" cy="2676899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=""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7996342" y="5243665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5: </a:t>
            </a:r>
            <a:r>
              <a:rPr lang="en-US" sz="1000" dirty="0"/>
              <a:t>Potential issues with Gerstner Waves [4]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Background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368001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Industry standard is Gerstner Waves</a:t>
            </a:r>
          </a:p>
          <a:p>
            <a:pPr lvl="1"/>
            <a:r>
              <a:rPr lang="en-US" sz="1400" dirty="0" smtClean="0"/>
              <a:t>Simply adding different sine wave heights together</a:t>
            </a:r>
          </a:p>
          <a:p>
            <a:pPr lvl="1"/>
            <a:r>
              <a:rPr lang="en-US" sz="1400" dirty="0" smtClean="0"/>
              <a:t>Can quickly result in overlapping wave peaks</a:t>
            </a:r>
          </a:p>
          <a:p>
            <a:pPr lvl="1"/>
            <a:r>
              <a:rPr lang="en-US" sz="1400" dirty="0" smtClean="0"/>
              <a:t>Hard to make complex surfaces</a:t>
            </a:r>
            <a:endParaRPr lang="en-US" sz="1400" dirty="0"/>
          </a:p>
          <a:p>
            <a:pPr lvl="1"/>
            <a:r>
              <a:rPr lang="en-US" sz="1400" dirty="0" smtClean="0"/>
              <a:t>Easy to implement</a:t>
            </a:r>
          </a:p>
          <a:p>
            <a:r>
              <a:rPr lang="en-US" sz="1800" dirty="0" smtClean="0"/>
              <a:t>Discrete Fourier Transform does not cut it</a:t>
            </a:r>
          </a:p>
          <a:p>
            <a:pPr lvl="1"/>
            <a:r>
              <a:rPr lang="en-US" sz="1400" dirty="0" smtClean="0"/>
              <a:t>Time complexity becomes an issue as the mesh density increases</a:t>
            </a:r>
          </a:p>
        </p:txBody>
      </p:sp>
    </p:spTree>
    <p:extLst>
      <p:ext uri="{BB962C8B-B14F-4D97-AF65-F5344CB8AC3E}">
        <p14:creationId xmlns:p14="http://schemas.microsoft.com/office/powerpoint/2010/main" val="263607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b="1" dirty="0">
                <a:solidFill>
                  <a:schemeClr val="accent1"/>
                </a:solidFill>
              </a:rPr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6629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Demo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98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</TotalTime>
  <Words>1561</Words>
  <Application>Microsoft Office PowerPoint</Application>
  <PresentationFormat>Widescreen</PresentationFormat>
  <Paragraphs>618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</vt:lpstr>
      <vt:lpstr>Cambria Math</vt:lpstr>
      <vt:lpstr>Corbel</vt:lpstr>
      <vt:lpstr>Times New Roman</vt:lpstr>
      <vt:lpstr>Parallax</vt:lpstr>
      <vt:lpstr>Large Scale Realistic Ocean Rendering and Simulation</vt:lpstr>
      <vt:lpstr>Agenda</vt:lpstr>
      <vt:lpstr>Agenda</vt:lpstr>
      <vt:lpstr>Agenda</vt:lpstr>
      <vt:lpstr>Introduction</vt:lpstr>
      <vt:lpstr>PowerPoint Presentation</vt:lpstr>
      <vt:lpstr>Why Do We Care?</vt:lpstr>
      <vt:lpstr>Agenda</vt:lpstr>
      <vt:lpstr>Demo</vt:lpstr>
      <vt:lpstr>Agenda</vt:lpstr>
      <vt:lpstr>The Fourier Equations</vt:lpstr>
      <vt:lpstr>The Fourier Equations</vt:lpstr>
      <vt:lpstr>The Phillips Spectrum</vt:lpstr>
      <vt:lpstr>The Fourier Equations</vt:lpstr>
      <vt:lpstr>Fourier Amplitudes</vt:lpstr>
      <vt:lpstr>The Fourier Equations</vt:lpstr>
      <vt:lpstr>Fourier Amplitudes at Time</vt:lpstr>
      <vt:lpstr>The Fourier Equations</vt:lpstr>
      <vt:lpstr>The Fourier Equation</vt:lpstr>
      <vt:lpstr>The Fourier Equations</vt:lpstr>
      <vt:lpstr>Fast Fourier Transform (FFT) Setup</vt:lpstr>
      <vt:lpstr>Fast Fourier Transform (FFT)</vt:lpstr>
      <vt:lpstr>Calculating FFT</vt:lpstr>
      <vt:lpstr>Agenda</vt:lpstr>
      <vt:lpstr>Choppiness and Surface Normals</vt:lpstr>
      <vt:lpstr>Refraction and Snell’s Law</vt:lpstr>
      <vt:lpstr>Fresnel</vt:lpstr>
      <vt:lpstr>Perturbations</vt:lpstr>
      <vt:lpstr>Agenda</vt:lpstr>
      <vt:lpstr>Jacobian</vt:lpstr>
      <vt:lpstr>iWave</vt:lpstr>
      <vt:lpstr>Scrolling Normals</vt:lpstr>
      <vt:lpstr>Floating Objects</vt:lpstr>
      <vt:lpstr>Terrain and Depth</vt:lpstr>
      <vt:lpstr>Agenda</vt:lpstr>
      <vt:lpstr>How Does It Fit?</vt:lpstr>
      <vt:lpstr>Where to Go From Here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Realistic Ocean Rendering and Simulation</dc:title>
  <dc:creator>Spencer McKean</dc:creator>
  <cp:lastModifiedBy>Spencer McKean</cp:lastModifiedBy>
  <cp:revision>137</cp:revision>
  <dcterms:created xsi:type="dcterms:W3CDTF">2021-02-02T17:22:16Z</dcterms:created>
  <dcterms:modified xsi:type="dcterms:W3CDTF">2021-05-05T09:53:36Z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